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296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1524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65137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65137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04900" y="696912"/>
            <a:ext cx="4648199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"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416425"/>
            <a:ext cx="5486399" cy="4183061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har char="●"/>
              <a:defRPr sz="1800" b="0" i="0" u="none" strike="noStrike" cap="none"/>
            </a:lvl1pPr>
            <a:lvl2pPr marL="457200" marR="0" lvl="1" indent="0" algn="l" rtl="0">
              <a:spcBef>
                <a:spcPts val="0"/>
              </a:spcBef>
              <a:buChar char="○"/>
              <a:defRPr sz="1800" b="0" i="0" u="none" strike="noStrike" cap="none"/>
            </a:lvl2pPr>
            <a:lvl3pPr marL="914400" marR="0" lvl="2" indent="0" algn="l" rtl="0">
              <a:spcBef>
                <a:spcPts val="0"/>
              </a:spcBef>
              <a:buChar char="■"/>
              <a:defRPr sz="1800" b="0" i="0" u="none" strike="noStrike" cap="none"/>
            </a:lvl3pPr>
            <a:lvl4pPr marL="1371600" marR="0" lvl="3" indent="0" algn="l" rtl="0">
              <a:spcBef>
                <a:spcPts val="0"/>
              </a:spcBef>
              <a:buChar char="●"/>
              <a:defRPr sz="1800" b="0" i="0" u="none" strike="noStrike" cap="none"/>
            </a:lvl4pPr>
            <a:lvl5pPr marL="1828800" marR="0" lvl="4" indent="0" algn="l" rtl="0">
              <a:spcBef>
                <a:spcPts val="0"/>
              </a:spcBef>
              <a:buChar char="○"/>
              <a:defRPr sz="1800" b="0" i="0" u="none" strike="noStrike" cap="none"/>
            </a:lvl5pPr>
            <a:lvl6pPr marL="2286000" marR="0" lvl="5" indent="0" algn="l" rtl="0">
              <a:spcBef>
                <a:spcPts val="0"/>
              </a:spcBef>
              <a:buChar char="■"/>
              <a:defRPr sz="1800" b="0" i="0" u="none" strike="noStrike" cap="none"/>
            </a:lvl6pPr>
            <a:lvl7pPr marL="2743200" marR="0" lvl="6" indent="0" algn="l" rtl="0">
              <a:spcBef>
                <a:spcPts val="0"/>
              </a:spcBef>
              <a:buChar char="●"/>
              <a:defRPr sz="1800" b="0" i="0" u="none" strike="noStrike" cap="none"/>
            </a:lvl7pPr>
            <a:lvl8pPr marL="3200400" marR="0" lvl="7" indent="0" algn="l" rtl="0">
              <a:spcBef>
                <a:spcPts val="0"/>
              </a:spcBef>
              <a:buChar char="○"/>
              <a:defRPr sz="1800" b="0" i="0" u="none" strike="noStrike" cap="none"/>
            </a:lvl8pPr>
            <a:lvl9pPr marL="3657600" marR="0" lvl="8" indent="0" algn="l" rtl="0">
              <a:spcBef>
                <a:spcPts val="0"/>
              </a:spcBef>
              <a:buChar char="■"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829675"/>
            <a:ext cx="2971799" cy="465137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829675"/>
            <a:ext cx="2971799" cy="465137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>
            <a:off x="685800" y="4416425"/>
            <a:ext cx="5486399" cy="4183061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6" name="Shape 86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Shape 156"/>
          <p:cNvSpPr txBox="1">
            <a:spLocks noGrp="1"/>
          </p:cNvSpPr>
          <p:nvPr>
            <p:ph type="body" idx="1"/>
          </p:nvPr>
        </p:nvSpPr>
        <p:spPr>
          <a:xfrm>
            <a:off x="685800" y="4416425"/>
            <a:ext cx="5486400" cy="41832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57" name="Shape 157"/>
          <p:cNvSpPr txBox="1">
            <a:spLocks noGrp="1"/>
          </p:cNvSpPr>
          <p:nvPr>
            <p:ph type="sldNum" idx="12"/>
          </p:nvPr>
        </p:nvSpPr>
        <p:spPr>
          <a:xfrm>
            <a:off x="3884612" y="8829675"/>
            <a:ext cx="2971799" cy="465000"/>
          </a:xfrm>
          <a:prstGeom prst="rect">
            <a:avLst/>
          </a:prstGeom>
        </p:spPr>
        <p:txBody>
          <a:bodyPr wrap="square" lIns="91425" tIns="45700" rIns="91425" bIns="45700" anchor="b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>
            <a:spLocks noGrp="1"/>
          </p:cNvSpPr>
          <p:nvPr>
            <p:ph type="body" idx="1"/>
          </p:nvPr>
        </p:nvSpPr>
        <p:spPr>
          <a:xfrm>
            <a:off x="685800" y="4416425"/>
            <a:ext cx="5486399" cy="4183061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6" name="Shape 96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>
            <a:spLocks noGrp="1"/>
          </p:cNvSpPr>
          <p:nvPr>
            <p:ph type="body" idx="1"/>
          </p:nvPr>
        </p:nvSpPr>
        <p:spPr>
          <a:xfrm>
            <a:off x="685800" y="4416425"/>
            <a:ext cx="5486399" cy="4183061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3" name="Shape 10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685800" y="4416425"/>
            <a:ext cx="5486399" cy="4183061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11" name="Shape 111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 txBox="1">
            <a:spLocks noGrp="1"/>
          </p:cNvSpPr>
          <p:nvPr>
            <p:ph type="body" idx="1"/>
          </p:nvPr>
        </p:nvSpPr>
        <p:spPr>
          <a:xfrm>
            <a:off x="685800" y="4416425"/>
            <a:ext cx="5486399" cy="4183061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18" name="Shape 118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685800" y="4416425"/>
            <a:ext cx="5486399" cy="4183061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 txBox="1">
            <a:spLocks noGrp="1"/>
          </p:cNvSpPr>
          <p:nvPr>
            <p:ph type="body" idx="1"/>
          </p:nvPr>
        </p:nvSpPr>
        <p:spPr>
          <a:xfrm>
            <a:off x="685800" y="4416425"/>
            <a:ext cx="5486399" cy="4183061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4" name="Shape 134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 txBox="1">
            <a:spLocks noGrp="1"/>
          </p:cNvSpPr>
          <p:nvPr>
            <p:ph type="body" idx="1"/>
          </p:nvPr>
        </p:nvSpPr>
        <p:spPr>
          <a:xfrm>
            <a:off x="685800" y="4416425"/>
            <a:ext cx="5486399" cy="4183061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41" name="Shape 141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 txBox="1">
            <a:spLocks noGrp="1"/>
          </p:cNvSpPr>
          <p:nvPr>
            <p:ph type="body" idx="1"/>
          </p:nvPr>
        </p:nvSpPr>
        <p:spPr>
          <a:xfrm>
            <a:off x="685800" y="4416425"/>
            <a:ext cx="5486399" cy="4183061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49" name="Shape 149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40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en-US"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4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ctr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ctr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en-US"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4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en-US"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4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9"/>
            <a:ext cx="4525961" cy="82296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en-US"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4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0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5" name="Shape 35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en-US"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4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0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en-US"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4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en-US"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4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en-US"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4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1587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1587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en-US"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4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13335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13335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en-US"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4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document/d/1a0YpmpU5LPHcH6NM_zr3aovWzAX6slQoaDGQA-36tfk/edit?usp=sharing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Relationship Id="rId4" Type="http://schemas.openxmlformats.org/officeDocument/2006/relationships/hyperlink" Target="https://docs.google.com/document/d/1gGG2k_VZkpHKZaE5hDCYX7LJ8wBbejYM-XtJ4x1GVWw/edit?usp=sharin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>
            <a:spLocks noGrp="1"/>
          </p:cNvSpPr>
          <p:nvPr>
            <p:ph type="title"/>
          </p:nvPr>
        </p:nvSpPr>
        <p:spPr>
          <a:xfrm>
            <a:off x="140650" y="191250"/>
            <a:ext cx="8850000" cy="114300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457200" marR="0" lvl="0" indent="-5334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80000"/>
              <a:buFont typeface="Arial"/>
              <a:buAutoNum type="arabicPeriod"/>
            </a:pPr>
            <a:r>
              <a:rPr lang="en-US" sz="6000" b="0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¿</a:t>
            </a:r>
            <a:r>
              <a:rPr lang="en-US" sz="6000" b="0" i="0" u="none" strike="noStrike" cap="none" dirty="0" err="1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Cuál</a:t>
            </a:r>
            <a:r>
              <a:rPr lang="en-US" sz="6000" b="0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?</a:t>
            </a:r>
            <a:r>
              <a:rPr lang="en-US" sz="4800" b="0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/>
            </a:r>
            <a:br>
              <a:rPr lang="en-US" sz="4800" b="0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4800" b="0" i="1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“which” </a:t>
            </a:r>
            <a:r>
              <a:rPr lang="en-US" sz="4800" i="1" dirty="0"/>
              <a:t>W</a:t>
            </a:r>
            <a:r>
              <a:rPr lang="en-US" sz="4800" b="0" i="1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hat = </a:t>
            </a:r>
            <a:r>
              <a:rPr lang="en-US" sz="3000" b="0" i="1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selection</a:t>
            </a:r>
            <a:r>
              <a:rPr lang="en-US" sz="6600" b="0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xfrm>
            <a:off x="184150" y="262315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0" name="Shape 9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38200" y="1858575"/>
            <a:ext cx="7467600" cy="3587400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Shape 91"/>
          <p:cNvSpPr txBox="1"/>
          <p:nvPr/>
        </p:nvSpPr>
        <p:spPr>
          <a:xfrm>
            <a:off x="184150" y="5257800"/>
            <a:ext cx="8763000" cy="1477961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8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CUÁL (1)</a:t>
            </a: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¿Cuál es tu color favorito? (Which/What is your favorite color?)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CUÁLES (2+): </a:t>
            </a: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¿Cuáles son tus colores favoritos? (Which </a:t>
            </a:r>
            <a:r>
              <a:rPr lang="en-US" sz="1800">
                <a:solidFill>
                  <a:schemeClr val="dk1"/>
                </a:solidFill>
              </a:rPr>
              <a:t>ones</a:t>
            </a: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/What are your favorite colors?)</a:t>
            </a:r>
          </a:p>
        </p:txBody>
      </p:sp>
      <p:sp>
        <p:nvSpPr>
          <p:cNvPr id="92" name="Shape 92"/>
          <p:cNvSpPr txBox="1"/>
          <p:nvPr/>
        </p:nvSpPr>
        <p:spPr>
          <a:xfrm>
            <a:off x="191250" y="191250"/>
            <a:ext cx="2877900" cy="2004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/>
              <a:t>Question Words - </a:t>
            </a:r>
            <a:r>
              <a:rPr lang="en-US" dirty="0" err="1"/>
              <a:t>Preguntas</a:t>
            </a:r>
            <a:endParaRPr lang="en-US" dirty="0"/>
          </a:p>
        </p:txBody>
      </p:sp>
      <p:sp>
        <p:nvSpPr>
          <p:cNvPr id="93" name="Shape 93"/>
          <p:cNvSpPr txBox="1"/>
          <p:nvPr/>
        </p:nvSpPr>
        <p:spPr>
          <a:xfrm>
            <a:off x="6184250" y="255000"/>
            <a:ext cx="2877900" cy="2004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Shape 15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sz="6000"/>
              <a:t>Práctica de Preguntas</a:t>
            </a:r>
          </a:p>
        </p:txBody>
      </p:sp>
      <p:sp>
        <p:nvSpPr>
          <p:cNvPr id="160" name="Shape 160"/>
          <p:cNvSpPr txBox="1">
            <a:spLocks noGrp="1"/>
          </p:cNvSpPr>
          <p:nvPr>
            <p:ph type="body" idx="2"/>
          </p:nvPr>
        </p:nvSpPr>
        <p:spPr>
          <a:xfrm>
            <a:off x="457200" y="1535125"/>
            <a:ext cx="4040100" cy="45912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-6985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en-US" sz="6000" u="sng" dirty="0">
                <a:solidFill>
                  <a:schemeClr val="hlink"/>
                </a:solidFill>
                <a:hlinkClick r:id="rId3"/>
              </a:rPr>
              <a:t>20 Questions</a:t>
            </a:r>
          </a:p>
        </p:txBody>
      </p:sp>
      <p:sp>
        <p:nvSpPr>
          <p:cNvPr id="161" name="Shape 161"/>
          <p:cNvSpPr txBox="1">
            <a:spLocks noGrp="1"/>
          </p:cNvSpPr>
          <p:nvPr>
            <p:ph type="body" idx="3"/>
          </p:nvPr>
        </p:nvSpPr>
        <p:spPr>
          <a:xfrm>
            <a:off x="456300" y="1607162"/>
            <a:ext cx="4041900" cy="639899"/>
          </a:xfrm>
          <a:prstGeom prst="rect">
            <a:avLst/>
          </a:prstGeom>
        </p:spPr>
        <p:txBody>
          <a:bodyPr wrap="square"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  <a:p>
            <a:pPr lvl="0">
              <a:spcBef>
                <a:spcPts val="0"/>
              </a:spcBef>
              <a:buNone/>
            </a:pPr>
            <a:endParaRPr/>
          </a:p>
          <a:p>
            <a:pPr lvl="0">
              <a:spcBef>
                <a:spcPts val="0"/>
              </a:spcBef>
              <a:buNone/>
            </a:pPr>
            <a:endParaRPr sz="6000" b="0"/>
          </a:p>
        </p:txBody>
      </p:sp>
      <p:sp>
        <p:nvSpPr>
          <p:cNvPr id="162" name="Shape 162"/>
          <p:cNvSpPr txBox="1">
            <a:spLocks noGrp="1"/>
          </p:cNvSpPr>
          <p:nvPr>
            <p:ph type="body" idx="4"/>
          </p:nvPr>
        </p:nvSpPr>
        <p:spPr>
          <a:xfrm>
            <a:off x="4645025" y="1607175"/>
            <a:ext cx="4041900" cy="45189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buNone/>
            </a:pPr>
            <a:r>
              <a:rPr lang="en-US" sz="6000" u="sng" dirty="0">
                <a:solidFill>
                  <a:schemeClr val="hlink"/>
                </a:solidFill>
                <a:hlinkClick r:id="rId4"/>
              </a:rPr>
              <a:t>Create-a-</a:t>
            </a:r>
          </a:p>
          <a:p>
            <a:pPr marL="0" lvl="0" indent="-69850" algn="ctr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en-US" sz="6000" u="sng" dirty="0">
                <a:solidFill>
                  <a:schemeClr val="hlink"/>
                </a:solidFill>
                <a:hlinkClick r:id="rId4"/>
              </a:rPr>
              <a:t>Question</a:t>
            </a:r>
          </a:p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>
            <a:spLocks noGrp="1"/>
          </p:cNvSpPr>
          <p:nvPr>
            <p:ph type="title"/>
          </p:nvPr>
        </p:nvSpPr>
        <p:spPr>
          <a:xfrm>
            <a:off x="457200" y="274625"/>
            <a:ext cx="8878800" cy="114300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6000"/>
              <a:t>2. </a:t>
            </a:r>
            <a:r>
              <a:rPr lang="en-US" sz="6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¿Qué?</a:t>
            </a:r>
            <a:r>
              <a:rPr lang="en-US" sz="4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/>
            </a:r>
            <a:br>
              <a:rPr lang="en-US" sz="4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4800" b="0" i="1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“what” </a:t>
            </a:r>
            <a:r>
              <a:rPr lang="en-US" sz="4800" i="1"/>
              <a:t>W</a:t>
            </a:r>
            <a:r>
              <a:rPr lang="en-US" sz="4800" b="0" i="1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hat=</a:t>
            </a:r>
            <a:r>
              <a:rPr lang="en-US" sz="3000" i="1"/>
              <a:t>e</a:t>
            </a:r>
            <a:r>
              <a:rPr lang="en-US" sz="3000" b="0" i="1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xplanation/definition</a:t>
            </a:r>
            <a:r>
              <a:rPr lang="en-US" sz="6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pic>
        <p:nvPicPr>
          <p:cNvPr id="99" name="Shape 99" descr="MC900441930[1]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990600" y="1828800"/>
            <a:ext cx="7543800" cy="4087812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Shape 100"/>
          <p:cNvSpPr txBox="1"/>
          <p:nvPr/>
        </p:nvSpPr>
        <p:spPr>
          <a:xfrm>
            <a:off x="762000" y="5410200"/>
            <a:ext cx="7848599" cy="923924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8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800" b="1">
                <a:solidFill>
                  <a:schemeClr val="dk1"/>
                </a:solidFill>
              </a:rPr>
              <a:t>EXPLICACI</a:t>
            </a: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ÓN</a:t>
            </a: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¿Qué es</a:t>
            </a:r>
            <a:r>
              <a:rPr lang="en-US" sz="1800">
                <a:solidFill>
                  <a:schemeClr val="dk1"/>
                </a:solidFill>
              </a:rPr>
              <a:t>/Qué es </a:t>
            </a: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esto? (What is it?)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800" b="1">
                <a:solidFill>
                  <a:schemeClr val="dk1"/>
                </a:solidFill>
              </a:rPr>
              <a:t>DEFINICIÓN:</a:t>
            </a:r>
            <a:r>
              <a:rPr lang="en-US" sz="1800">
                <a:solidFill>
                  <a:schemeClr val="dk1"/>
                </a:solidFill>
              </a:rPr>
              <a:t> ¿Qué significa ____ en inglés? (What does it mean?)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800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6000"/>
              <a:t>3. </a:t>
            </a:r>
            <a:r>
              <a:rPr lang="en-US" sz="6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(A/De)¿Dónde?</a:t>
            </a:r>
            <a:br>
              <a:rPr lang="en-US" sz="6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4800" b="0" i="1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(to/from)</a:t>
            </a:r>
            <a:r>
              <a:rPr lang="en-US" sz="4800" i="1"/>
              <a:t> W</a:t>
            </a:r>
            <a:r>
              <a:rPr lang="en-US" sz="4800" b="0" i="1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here</a:t>
            </a:r>
            <a:r>
              <a:rPr lang="en-US" sz="6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106" name="Shape 10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7" name="Shape 10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2000" y="1828800"/>
            <a:ext cx="7619999" cy="3276600"/>
          </a:xfrm>
          <a:prstGeom prst="rect">
            <a:avLst/>
          </a:prstGeom>
          <a:noFill/>
          <a:ln>
            <a:noFill/>
          </a:ln>
        </p:spPr>
      </p:pic>
      <p:sp>
        <p:nvSpPr>
          <p:cNvPr id="108" name="Shape 108"/>
          <p:cNvSpPr txBox="1"/>
          <p:nvPr/>
        </p:nvSpPr>
        <p:spPr>
          <a:xfrm>
            <a:off x="647700" y="4953000"/>
            <a:ext cx="7848599" cy="203200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800" b="1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DÓNDE:    </a:t>
            </a: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¿Dónde estás? (Where are you?) / </a:t>
            </a:r>
            <a:r>
              <a:rPr lang="en-US" sz="1800">
                <a:solidFill>
                  <a:schemeClr val="dk1"/>
                </a:solidFill>
              </a:rPr>
              <a:t>¿Dónde están Don y Waldo?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800" b="1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ADÓNDE:</a:t>
            </a: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¿Adónde vas? (To where are you going?)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 DÓNDE: </a:t>
            </a: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¿De dónde eres? (From where are you?)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1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6000"/>
              <a:t>4. </a:t>
            </a:r>
            <a:r>
              <a:rPr lang="en-US" sz="6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¿Cuándo?</a:t>
            </a:r>
            <a:br>
              <a:rPr lang="en-US" sz="6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4800" i="1"/>
              <a:t>W</a:t>
            </a:r>
            <a:r>
              <a:rPr lang="en-US" sz="4800" b="0" i="1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hen </a:t>
            </a:r>
          </a:p>
        </p:txBody>
      </p:sp>
      <p:sp>
        <p:nvSpPr>
          <p:cNvPr id="114" name="Shape 114"/>
          <p:cNvSpPr txBox="1"/>
          <p:nvPr/>
        </p:nvSpPr>
        <p:spPr>
          <a:xfrm>
            <a:off x="152400" y="4891087"/>
            <a:ext cx="8991600" cy="147637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DÍA: </a:t>
            </a: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¿Cuándo es la clase de Tai Kwan </a:t>
            </a:r>
            <a:r>
              <a:rPr lang="en-US" sz="1800">
                <a:solidFill>
                  <a:schemeClr val="dk1"/>
                </a:solidFill>
              </a:rPr>
              <a:t>D</a:t>
            </a: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o?  Es el sábado (It’s Sat.)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800" b="1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HORA</a:t>
            </a: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¿Cuándo es la clase de Tai Kwan </a:t>
            </a:r>
            <a:r>
              <a:rPr lang="en-US" sz="1800">
                <a:solidFill>
                  <a:schemeClr val="dk1"/>
                </a:solidFill>
              </a:rPr>
              <a:t>D</a:t>
            </a: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o? Es a la una/Es a las dos (It’s at 1:00/It’s at 2:00)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5" name="Shape 115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 b="11448"/>
          <a:stretch/>
        </p:blipFill>
        <p:spPr>
          <a:xfrm>
            <a:off x="1981200" y="1660525"/>
            <a:ext cx="4800600" cy="316071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6000"/>
              <a:t>5. </a:t>
            </a:r>
            <a:r>
              <a:rPr lang="en-US" sz="6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¿(Con) Quién</a:t>
            </a:r>
            <a:r>
              <a:rPr lang="en-US" sz="6000" b="0" i="0" u="none" strike="noStrike" cap="none" baseline="30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?</a:t>
            </a:r>
            <a:r>
              <a:rPr lang="en-US" sz="6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/>
            </a:r>
            <a:br>
              <a:rPr lang="en-US" sz="6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4800" b="0" i="1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(with)</a:t>
            </a:r>
            <a:r>
              <a:rPr lang="en-US" sz="4800" i="1"/>
              <a:t> </a:t>
            </a:r>
            <a:r>
              <a:rPr lang="en-US" sz="4800" b="0" i="1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Who</a:t>
            </a:r>
            <a:r>
              <a:rPr lang="en-US" sz="4800" i="1"/>
              <a:t>/m</a:t>
            </a:r>
            <a:r>
              <a:rPr lang="en-US"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121" name="Shape 12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038599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2" name="Shape 12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2000" y="1981200"/>
            <a:ext cx="7391399" cy="3657600"/>
          </a:xfrm>
          <a:prstGeom prst="rect">
            <a:avLst/>
          </a:prstGeom>
          <a:noFill/>
          <a:ln>
            <a:noFill/>
          </a:ln>
        </p:spPr>
      </p:pic>
      <p:sp>
        <p:nvSpPr>
          <p:cNvPr id="123" name="Shape 123"/>
          <p:cNvSpPr txBox="1"/>
          <p:nvPr/>
        </p:nvSpPr>
        <p:spPr>
          <a:xfrm>
            <a:off x="762000" y="5410200"/>
            <a:ext cx="7848599" cy="120015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800" b="1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QUIÉN (1)</a:t>
            </a: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¿Quien es tu amigo? (Who is your friend) / ¿</a:t>
            </a:r>
            <a:r>
              <a:rPr lang="en-US" sz="1800">
                <a:solidFill>
                  <a:schemeClr val="dk1"/>
                </a:solidFill>
              </a:rPr>
              <a:t>Quién es Ken?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QUIÉNES (2+): </a:t>
            </a: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¿Quienes son tus amigos (Who are your friends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6600"/>
              <a:t>6. </a:t>
            </a:r>
            <a:r>
              <a:rPr lang="en-US" sz="6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¿Cómo?</a:t>
            </a:r>
            <a:br>
              <a:rPr lang="en-US" sz="6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4800" i="1"/>
              <a:t>H</a:t>
            </a:r>
            <a:r>
              <a:rPr lang="en-US" sz="4800" b="0" i="1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ow </a:t>
            </a:r>
          </a:p>
        </p:txBody>
      </p:sp>
      <p:sp>
        <p:nvSpPr>
          <p:cNvPr id="129" name="Shape 129"/>
          <p:cNvSpPr txBox="1"/>
          <p:nvPr/>
        </p:nvSpPr>
        <p:spPr>
          <a:xfrm>
            <a:off x="381000" y="5194100"/>
            <a:ext cx="8934900" cy="120030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800" b="1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EMOCIÓN</a:t>
            </a: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¿Cómo estás? (How are you?)    </a:t>
            </a:r>
            <a:r>
              <a:rPr lang="en-US" sz="1800" b="1">
                <a:solidFill>
                  <a:schemeClr val="dk1"/>
                </a:solidFill>
              </a:rPr>
              <a:t>IDENTIDAD:</a:t>
            </a:r>
            <a:r>
              <a:rPr lang="en-US" sz="1800">
                <a:solidFill>
                  <a:schemeClr val="dk1"/>
                </a:solidFill>
              </a:rPr>
              <a:t> ¿Cómo eres?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INSTRUCCIÓN: </a:t>
            </a: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¿Cómo haces/preparas ______ ? (How do you do/make______?)</a:t>
            </a:r>
          </a:p>
        </p:txBody>
      </p:sp>
      <p:pic>
        <p:nvPicPr>
          <p:cNvPr id="130" name="Shape 13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77850" y="2209800"/>
            <a:ext cx="3771900" cy="298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1" name="Shape 131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4">
            <a:alphaModFix/>
          </a:blip>
          <a:srcRect/>
          <a:stretch/>
        </p:blipFill>
        <p:spPr>
          <a:xfrm>
            <a:off x="5089075" y="2254200"/>
            <a:ext cx="3733800" cy="2895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6000"/>
              <a:t>7. </a:t>
            </a:r>
            <a:r>
              <a:rPr lang="en-US" sz="6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¿Por qué?</a:t>
            </a:r>
            <a:br>
              <a:rPr lang="en-US" sz="6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4800" i="1"/>
              <a:t>W</a:t>
            </a:r>
            <a:r>
              <a:rPr lang="en-US" sz="4800" b="0" i="1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hy</a:t>
            </a:r>
          </a:p>
        </p:txBody>
      </p:sp>
      <p:sp>
        <p:nvSpPr>
          <p:cNvPr id="137" name="Shape 137"/>
          <p:cNvSpPr/>
          <p:nvPr/>
        </p:nvSpPr>
        <p:spPr>
          <a:xfrm>
            <a:off x="2362200" y="1600200"/>
            <a:ext cx="4724400" cy="3733799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l"/>
            <a:r>
              <a:rPr b="0" i="0">
                <a:ln w="12700" cap="flat" cmpd="sng">
                  <a:solidFill>
                    <a:srgbClr val="EAEAEA"/>
                  </a:solidFill>
                  <a:prstDash val="solid"/>
                  <a:miter lim="8000"/>
                  <a:headEnd type="none" w="med" len="med"/>
                  <a:tailEnd type="none" w="med" len="med"/>
                </a:ln>
                <a:gradFill>
                  <a:gsLst>
                    <a:gs pos="0">
                      <a:srgbClr val="A603AB"/>
                    </a:gs>
                    <a:gs pos="11999">
                      <a:srgbClr val="E81766"/>
                    </a:gs>
                    <a:gs pos="27000">
                      <a:srgbClr val="EE3F17"/>
                    </a:gs>
                    <a:gs pos="47999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0"/>
                </a:gradFill>
                <a:latin typeface="Arial"/>
              </a:rPr>
              <a:t>because . . . </a:t>
            </a:r>
          </a:p>
        </p:txBody>
      </p:sp>
      <p:sp>
        <p:nvSpPr>
          <p:cNvPr id="138" name="Shape 138"/>
          <p:cNvSpPr txBox="1"/>
          <p:nvPr/>
        </p:nvSpPr>
        <p:spPr>
          <a:xfrm>
            <a:off x="762000" y="5410200"/>
            <a:ext cx="7848599" cy="120015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800" b="1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POR QUÉ</a:t>
            </a: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¿Por qué estás feliz? (Why are you happy?)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PORQUE: </a:t>
            </a: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Porque yo estudio español (Because I study español)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6000"/>
              <a:t>8. </a:t>
            </a:r>
            <a:r>
              <a:rPr lang="en-US" sz="6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¿Cuánto?</a:t>
            </a:r>
            <a:br>
              <a:rPr lang="en-US" sz="6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4800" i="1"/>
              <a:t>H</a:t>
            </a:r>
            <a:r>
              <a:rPr lang="en-US" sz="4800" b="0" i="1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ow much</a:t>
            </a:r>
          </a:p>
        </p:txBody>
      </p:sp>
      <p:sp>
        <p:nvSpPr>
          <p:cNvPr id="144" name="Shape 14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endParaRPr sz="3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45" name="Shape 14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728800" y="1675600"/>
            <a:ext cx="3886200" cy="3429000"/>
          </a:xfrm>
          <a:prstGeom prst="rect">
            <a:avLst/>
          </a:prstGeom>
          <a:noFill/>
          <a:ln>
            <a:noFill/>
          </a:ln>
        </p:spPr>
      </p:pic>
      <p:sp>
        <p:nvSpPr>
          <p:cNvPr id="146" name="Shape 146"/>
          <p:cNvSpPr txBox="1"/>
          <p:nvPr/>
        </p:nvSpPr>
        <p:spPr>
          <a:xfrm>
            <a:off x="266700" y="5021200"/>
            <a:ext cx="8610600" cy="147810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800" b="1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CUESTA (1):</a:t>
            </a: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¿Cuánto cuesta (el libro)? (How much does it (the book) cost?)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CUESTAN (2+): </a:t>
            </a: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¿Cuánto cuestan (los libros?)? (How much do they (the books) cost?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6000"/>
              <a:t>9. </a:t>
            </a:r>
            <a:r>
              <a:rPr lang="en-US" sz="6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¿Cuántos(as)?</a:t>
            </a:r>
            <a:br>
              <a:rPr lang="en-US" sz="6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4800" i="1"/>
              <a:t>H</a:t>
            </a:r>
            <a:r>
              <a:rPr lang="en-US" sz="4800" b="0" i="1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ow </a:t>
            </a:r>
            <a:r>
              <a:rPr lang="en-US" sz="4800" i="1"/>
              <a:t>many</a:t>
            </a:r>
          </a:p>
        </p:txBody>
      </p:sp>
      <p:sp>
        <p:nvSpPr>
          <p:cNvPr id="152" name="Shape 152"/>
          <p:cNvSpPr txBox="1"/>
          <p:nvPr/>
        </p:nvSpPr>
        <p:spPr>
          <a:xfrm>
            <a:off x="228600" y="5181600"/>
            <a:ext cx="8763000" cy="120015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800" b="1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CUÁNTOS (m)</a:t>
            </a: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¿Cuántos años tienes? (How many years do you have?/How old?)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CUÁNTAS (f): </a:t>
            </a: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¿Cuántas personas hay en la clase? (How many people are there?</a:t>
            </a:r>
          </a:p>
        </p:txBody>
      </p:sp>
      <p:pic>
        <p:nvPicPr>
          <p:cNvPr id="153" name="Shape 153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 b="17657"/>
          <a:stretch/>
        </p:blipFill>
        <p:spPr>
          <a:xfrm>
            <a:off x="838200" y="1752600"/>
            <a:ext cx="7543800" cy="3657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396</Words>
  <Application>Microsoft Office PowerPoint</Application>
  <PresentationFormat>On-screen Show (4:3)</PresentationFormat>
  <Paragraphs>53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Arial</vt:lpstr>
      <vt:lpstr>Default Design</vt:lpstr>
      <vt:lpstr>¿Cuál? “which” What = selection </vt:lpstr>
      <vt:lpstr>2. ¿Qué? “what” What=explanation/definition </vt:lpstr>
      <vt:lpstr>3. (A/De)¿Dónde? (to/from) Where </vt:lpstr>
      <vt:lpstr>4. ¿Cuándo? When </vt:lpstr>
      <vt:lpstr>5. ¿(Con) Quién? (with) Who/m </vt:lpstr>
      <vt:lpstr>6. ¿Cómo? How </vt:lpstr>
      <vt:lpstr>7. ¿Por qué? Why</vt:lpstr>
      <vt:lpstr>8. ¿Cuánto? How much</vt:lpstr>
      <vt:lpstr>9. ¿Cuántos(as)? How many</vt:lpstr>
      <vt:lpstr>Práctica de Preguntas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¿Cuál? “which” What = selection </dc:title>
  <dc:creator>Robert Weldon</dc:creator>
  <cp:lastModifiedBy>Robert Weldon</cp:lastModifiedBy>
  <cp:revision>2</cp:revision>
  <dcterms:modified xsi:type="dcterms:W3CDTF">2017-09-06T13:33:08Z</dcterms:modified>
</cp:coreProperties>
</file>